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26"/>
  </p:notesMasterIdLst>
  <p:sldIdLst>
    <p:sldId id="256" r:id="rId5"/>
    <p:sldId id="269" r:id="rId6"/>
    <p:sldId id="268" r:id="rId7"/>
    <p:sldId id="294" r:id="rId8"/>
    <p:sldId id="281" r:id="rId9"/>
    <p:sldId id="282" r:id="rId10"/>
    <p:sldId id="279" r:id="rId11"/>
    <p:sldId id="283" r:id="rId12"/>
    <p:sldId id="284" r:id="rId13"/>
    <p:sldId id="290" r:id="rId14"/>
    <p:sldId id="295" r:id="rId15"/>
    <p:sldId id="285" r:id="rId16"/>
    <p:sldId id="286" r:id="rId17"/>
    <p:sldId id="287" r:id="rId18"/>
    <p:sldId id="288" r:id="rId19"/>
    <p:sldId id="289" r:id="rId20"/>
    <p:sldId id="292" r:id="rId21"/>
    <p:sldId id="296" r:id="rId22"/>
    <p:sldId id="272" r:id="rId23"/>
    <p:sldId id="278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7219"/>
  </p:normalViewPr>
  <p:slideViewPr>
    <p:cSldViewPr snapToGrid="0" snapToObjects="1">
      <p:cViewPr varScale="1">
        <p:scale>
          <a:sx n="112" d="100"/>
          <a:sy n="112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9EC-53EA-4B02-BB13-AE93D67D1BF1}" type="datetimeFigureOut">
              <a:rPr lang="en-IN" smtClean="0"/>
              <a:t>12-16-2023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FDD50-235F-4F8A-AC0C-5A01C91F6D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DD50-235F-4F8A-AC0C-5A01C91F6D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08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0837-B635-454B-8E02-D768141C9426}" type="datetime4">
              <a:rPr lang="en-US" smtClean="0"/>
              <a:t>December 16,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7667" y="6356350"/>
            <a:ext cx="516465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3B2B-4BCD-40EE-9C65-A7FEFD61D2A8}" type="datetime4">
              <a:rPr lang="en-US" smtClean="0"/>
              <a:t>December 16,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88E2-0FDD-4149-9C39-E71DDF63D118}" type="datetime4">
              <a:rPr lang="en-US" smtClean="0"/>
              <a:t>December 16,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2F23-03FC-4BDA-8C2B-E832DC727DC7}" type="datetime4">
              <a:rPr lang="en-US" smtClean="0"/>
              <a:t>December 16,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451E-1CF8-4FB6-ABF4-830F5E994118}" type="datetime4">
              <a:rPr lang="en-US" smtClean="0"/>
              <a:t>December 16,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F67B-7CD5-44D8-8FC2-C236075A2B17}" type="datetime4">
              <a:rPr lang="en-US" smtClean="0"/>
              <a:t>December 16,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1FF0-956D-4CDD-AB8A-A7C9590B57C8}" type="datetime4">
              <a:rPr lang="en-US" smtClean="0"/>
              <a:t>December 16,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F66-DA93-4EF8-BF38-A25996B563FB}" type="datetime4">
              <a:rPr lang="en-US" smtClean="0"/>
              <a:t>December 16,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1D23-4731-4A6F-859E-7A92EEB043FF}" type="datetime4">
              <a:rPr lang="en-US" smtClean="0"/>
              <a:t>December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3BE0-D5B6-4BC7-A524-68357EFD90A8}" type="datetime4">
              <a:rPr lang="en-US" smtClean="0"/>
              <a:t>December 16,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35B1-A3BA-4427-AD44-E47A828C9AF1}" type="datetime4">
              <a:rPr lang="en-US" smtClean="0"/>
              <a:t>December 16,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1B0C-59BA-4599-AB36-C5D7C51C2231}" type="datetime4">
              <a:rPr lang="en-US" smtClean="0"/>
              <a:t>December 16,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133" y="1930081"/>
            <a:ext cx="9144000" cy="1960530"/>
          </a:xfrm>
        </p:spPr>
        <p:txBody>
          <a:bodyPr/>
          <a:lstStyle/>
          <a:p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Protection of Renewable Penetrated Power System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Athul Jose P</a:t>
            </a:r>
          </a:p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11867566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5355021" y="4136613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9" y="545206"/>
            <a:ext cx="1267508" cy="126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5" r="19643"/>
          <a:stretch/>
        </p:blipFill>
        <p:spPr>
          <a:xfrm>
            <a:off x="6858000" y="-2692"/>
            <a:ext cx="53514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4336278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TRANSMISSION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Transmission System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 Numerical Relays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schemes based on fault current and voltage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 of network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Bidirectional power flow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Multiple protection elements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 based on phasor domain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1"/>
          <a:stretch/>
        </p:blipFill>
        <p:spPr>
          <a:xfrm>
            <a:off x="6982882" y="3534359"/>
            <a:ext cx="5285318" cy="24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Phasor Domain Analysis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F. V. Lopes, M. J. </a:t>
            </a:r>
            <a:r>
              <a:rPr lang="en-US" sz="1050" dirty="0" err="1"/>
              <a:t>Davi</a:t>
            </a:r>
            <a:r>
              <a:rPr lang="en-US" sz="1050" dirty="0"/>
              <a:t>, M. </a:t>
            </a:r>
            <a:r>
              <a:rPr lang="en-US" sz="1050" dirty="0" err="1"/>
              <a:t>Oleskovicz</a:t>
            </a:r>
            <a:r>
              <a:rPr lang="en-US" sz="1050" dirty="0"/>
              <a:t>, and G. B. </a:t>
            </a:r>
            <a:r>
              <a:rPr lang="en-US" sz="1050" dirty="0" err="1"/>
              <a:t>Fabris</a:t>
            </a:r>
            <a:r>
              <a:rPr lang="en-US" sz="1050" dirty="0"/>
              <a:t>, “Importance of </a:t>
            </a:r>
            <a:r>
              <a:rPr lang="en-US" sz="1050" dirty="0" err="1"/>
              <a:t>emt</a:t>
            </a:r>
            <a:r>
              <a:rPr lang="en-US" sz="1050" dirty="0"/>
              <a:t>-type </a:t>
            </a:r>
            <a:r>
              <a:rPr lang="en-US" sz="1050" dirty="0" smtClean="0"/>
              <a:t>simulations for </a:t>
            </a:r>
            <a:r>
              <a:rPr lang="en-US" sz="1050" dirty="0"/>
              <a:t>protection studies in power systems with inverter-based resources,” in 2022 Workshop </a:t>
            </a:r>
            <a:r>
              <a:rPr lang="en-US" sz="1050" dirty="0" smtClean="0"/>
              <a:t>on Communication </a:t>
            </a:r>
            <a:r>
              <a:rPr lang="en-US" sz="1050" dirty="0"/>
              <a:t>Networks and Power Systems (WCNPS). IEEE, 2022, pp. 1–6</a:t>
            </a:r>
            <a:endParaRPr lang="en-IN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63" y="1873885"/>
            <a:ext cx="8553718" cy="43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4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Need for EMT Analysis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668514"/>
            <a:ext cx="7315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IBR transient event can only be represented in EMT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Inverter switching, fault response, crowbar operation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Presence of non fundamental components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Presence of frequency dependent components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Extended to TW approach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F. V. Lopes, M. J. </a:t>
            </a:r>
            <a:r>
              <a:rPr lang="en-US" sz="1050" dirty="0" err="1"/>
              <a:t>Davi</a:t>
            </a:r>
            <a:r>
              <a:rPr lang="en-US" sz="1050" dirty="0"/>
              <a:t>, M. </a:t>
            </a:r>
            <a:r>
              <a:rPr lang="en-US" sz="1050" dirty="0" err="1"/>
              <a:t>Oleskovicz</a:t>
            </a:r>
            <a:r>
              <a:rPr lang="en-US" sz="1050" dirty="0"/>
              <a:t>, and G. B. </a:t>
            </a:r>
            <a:r>
              <a:rPr lang="en-US" sz="1050" dirty="0" err="1"/>
              <a:t>Fabris</a:t>
            </a:r>
            <a:r>
              <a:rPr lang="en-US" sz="1050" dirty="0"/>
              <a:t>, “Importance of </a:t>
            </a:r>
            <a:r>
              <a:rPr lang="en-US" sz="1050" dirty="0" err="1"/>
              <a:t>emt</a:t>
            </a:r>
            <a:r>
              <a:rPr lang="en-US" sz="1050" dirty="0"/>
              <a:t>-type </a:t>
            </a:r>
            <a:r>
              <a:rPr lang="en-US" sz="1050" dirty="0" smtClean="0"/>
              <a:t>simulations for </a:t>
            </a:r>
            <a:r>
              <a:rPr lang="en-US" sz="1050" dirty="0"/>
              <a:t>protection studies in power systems with inverter-based resources,” in 2022 Workshop </a:t>
            </a:r>
            <a:r>
              <a:rPr lang="en-US" sz="1050" dirty="0" smtClean="0"/>
              <a:t>on Communication </a:t>
            </a:r>
            <a:r>
              <a:rPr lang="en-US" sz="1050" dirty="0"/>
              <a:t>Networks and Power Systems (WCNPS). IEEE, 2022, pp. 1–6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852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Distance Protection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Fang</a:t>
            </a:r>
            <a:r>
              <a:rPr lang="en-US" sz="1050" dirty="0"/>
              <a:t>, K. </a:t>
            </a:r>
            <a:r>
              <a:rPr lang="en-US" sz="1050" dirty="0" err="1"/>
              <a:t>Jia</a:t>
            </a:r>
            <a:r>
              <a:rPr lang="en-US" sz="1050" dirty="0"/>
              <a:t>, Z. Yang, Y. Li, and T. Bi, “Impact of inverter-interfaced renewable </a:t>
            </a:r>
            <a:r>
              <a:rPr lang="en-US" sz="1050" dirty="0" smtClean="0"/>
              <a:t>energy generators </a:t>
            </a:r>
            <a:r>
              <a:rPr lang="en-US" sz="1050" dirty="0"/>
              <a:t>on distance protection and an improved scheme,” IEEE Transactions on </a:t>
            </a:r>
            <a:r>
              <a:rPr lang="en-US" sz="1050" dirty="0" smtClean="0"/>
              <a:t>Industrial Electronics</a:t>
            </a:r>
            <a:r>
              <a:rPr lang="en-US" sz="1050" dirty="0"/>
              <a:t>, vol. 66, no. 9, pp. 7078–7088, 2018</a:t>
            </a:r>
            <a:endParaRPr lang="en-IN" sz="10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1282" y="2390383"/>
            <a:ext cx="6604477" cy="319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1960" y="3392538"/>
            <a:ext cx="4946420" cy="8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1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Distance Protection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Fang</a:t>
            </a:r>
            <a:r>
              <a:rPr lang="en-US" sz="1050" dirty="0"/>
              <a:t>, K. </a:t>
            </a:r>
            <a:r>
              <a:rPr lang="en-US" sz="1050" dirty="0" err="1"/>
              <a:t>Jia</a:t>
            </a:r>
            <a:r>
              <a:rPr lang="en-US" sz="1050" dirty="0"/>
              <a:t>, Z. Yang, Y. Li, and T. Bi, “Impact of inverter-interfaced renewable </a:t>
            </a:r>
            <a:r>
              <a:rPr lang="en-US" sz="1050" dirty="0" smtClean="0"/>
              <a:t>energy generators </a:t>
            </a:r>
            <a:r>
              <a:rPr lang="en-US" sz="1050" dirty="0"/>
              <a:t>on distance protection and an improved scheme,” IEEE Transactions on </a:t>
            </a:r>
            <a:r>
              <a:rPr lang="en-US" sz="1050" dirty="0" smtClean="0"/>
              <a:t>Industrial Electronics</a:t>
            </a:r>
            <a:r>
              <a:rPr lang="en-US" sz="1050" dirty="0"/>
              <a:t>, vol. 66, no. 9, pp. 7078–7088, 2018</a:t>
            </a:r>
            <a:endParaRPr lang="en-IN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745" b="3568"/>
          <a:stretch/>
        </p:blipFill>
        <p:spPr>
          <a:xfrm>
            <a:off x="6085797" y="2743199"/>
            <a:ext cx="5357784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361" y="2743199"/>
            <a:ext cx="5016137" cy="24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MHO Relay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Y. Liang, W. Li and W. </a:t>
            </a:r>
            <a:r>
              <a:rPr lang="en-IN" sz="1050" dirty="0" err="1"/>
              <a:t>Zha</a:t>
            </a:r>
            <a:r>
              <a:rPr lang="en-IN" sz="1050" dirty="0"/>
              <a:t>, "Adaptive Mho Characteristic-Based Distance Protection for Lines Emanating From Photovoltaic Power Plants Under Unbalanced Faults," in IEEE Systems Journal, vol. 15, no. 3, pp. 3506-3516, Sept. 2021, </a:t>
            </a:r>
            <a:r>
              <a:rPr lang="en-IN" sz="1050" dirty="0" err="1"/>
              <a:t>doi</a:t>
            </a:r>
            <a:r>
              <a:rPr lang="en-IN" sz="1050" dirty="0"/>
              <a:t>: 10.1109/JSYST.2020.3015225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2205" y="1892342"/>
            <a:ext cx="5201376" cy="3924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785" y="2271250"/>
            <a:ext cx="558242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9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 Current Differential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 smtClean="0"/>
              <a:t>Haddadi</a:t>
            </a:r>
            <a:r>
              <a:rPr lang="en-IN" sz="1050" dirty="0"/>
              <a:t>, E. </a:t>
            </a:r>
            <a:r>
              <a:rPr lang="en-IN" sz="1050" dirty="0" err="1"/>
              <a:t>Farantatos</a:t>
            </a:r>
            <a:r>
              <a:rPr lang="en-IN" sz="1050" dirty="0"/>
              <a:t>, I. </a:t>
            </a:r>
            <a:r>
              <a:rPr lang="en-IN" sz="1050" dirty="0" err="1"/>
              <a:t>Kocar</a:t>
            </a:r>
            <a:r>
              <a:rPr lang="en-IN" sz="1050" dirty="0"/>
              <a:t>, and U. </a:t>
            </a:r>
            <a:r>
              <a:rPr lang="en-IN" sz="1050" dirty="0" err="1"/>
              <a:t>Karaagac</a:t>
            </a:r>
            <a:r>
              <a:rPr lang="en-IN" sz="1050" dirty="0"/>
              <a:t>, “Impact of inverter based resources </a:t>
            </a:r>
            <a:r>
              <a:rPr lang="en-IN" sz="1050" dirty="0" smtClean="0"/>
              <a:t>on system </a:t>
            </a:r>
            <a:r>
              <a:rPr lang="en-IN" sz="1050" dirty="0"/>
              <a:t>protection,” Energies, vol. 14, no. 4, p. 1050, 2021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001" y="2053924"/>
            <a:ext cx="6432586" cy="38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Power Swing Blocking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 smtClean="0"/>
              <a:t>Haddadi</a:t>
            </a:r>
            <a:r>
              <a:rPr lang="en-IN" sz="1050" dirty="0"/>
              <a:t>, E. </a:t>
            </a:r>
            <a:r>
              <a:rPr lang="en-IN" sz="1050" dirty="0" err="1"/>
              <a:t>Farantatos</a:t>
            </a:r>
            <a:r>
              <a:rPr lang="en-IN" sz="1050" dirty="0"/>
              <a:t>, I. </a:t>
            </a:r>
            <a:r>
              <a:rPr lang="en-IN" sz="1050" dirty="0" err="1"/>
              <a:t>Kocar</a:t>
            </a:r>
            <a:r>
              <a:rPr lang="en-IN" sz="1050" dirty="0"/>
              <a:t>, and U. </a:t>
            </a:r>
            <a:r>
              <a:rPr lang="en-IN" sz="1050" dirty="0" err="1"/>
              <a:t>Karaagac</a:t>
            </a:r>
            <a:r>
              <a:rPr lang="en-IN" sz="1050" dirty="0"/>
              <a:t>, “Impact of inverter based resources </a:t>
            </a:r>
            <a:r>
              <a:rPr lang="en-IN" sz="1050" dirty="0" smtClean="0"/>
              <a:t>on system </a:t>
            </a:r>
            <a:r>
              <a:rPr lang="en-IN" sz="1050" dirty="0"/>
              <a:t>protection,” Energies, vol. 14, no. 4, p. 1050, 2021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5217" y="1996260"/>
            <a:ext cx="5849166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75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1DDECF7-01EB-D042-AD66-4099B694EFAD}"/>
              </a:ext>
            </a:extLst>
          </p:cNvPr>
          <p:cNvSpPr/>
          <p:nvPr/>
        </p:nvSpPr>
        <p:spPr>
          <a:xfrm>
            <a:off x="896112" y="996695"/>
            <a:ext cx="8603488" cy="4608237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</a:t>
            </a:r>
            <a:endParaRPr lang="en-US" sz="4400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763924"/>
            <a:ext cx="5088468" cy="242614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As a result of renewable integration, protection systems are highly affected. This is mainly because of the presence of inverters and change in topology.</a:t>
            </a:r>
          </a:p>
          <a:p>
            <a:pPr algn="l"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Faster and advanced techniques can be employed to resolve the protection issues of the power system</a:t>
            </a:r>
          </a:p>
          <a:p>
            <a:pPr algn="l"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Modeling of newly introduced DERs and its EMT analysis became necessary for doing protection studies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Introduction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72921" y="4683716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RE Deployment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9592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6" b="8977"/>
          <a:stretch/>
        </p:blipFill>
        <p:spPr>
          <a:xfrm>
            <a:off x="1572921" y="2541348"/>
            <a:ext cx="4318707" cy="16062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4A5CAF9-FD15-E942-A53F-6E22B9E0E13C}"/>
              </a:ext>
            </a:extLst>
          </p:cNvPr>
          <p:cNvSpPr/>
          <p:nvPr/>
        </p:nvSpPr>
        <p:spPr>
          <a:xfrm rot="16200000">
            <a:off x="1663325" y="5057316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EFB66FE-CB17-A244-89C8-51A7774591FE}"/>
              </a:ext>
            </a:extLst>
          </p:cNvPr>
          <p:cNvSpPr/>
          <p:nvPr/>
        </p:nvSpPr>
        <p:spPr>
          <a:xfrm>
            <a:off x="1580871" y="5369263"/>
            <a:ext cx="4331914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Exponential increase in renewable penetration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inverter based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Stability and protection issues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xmlns="" id="{E9AB9D23-8BF4-CD4E-BBBC-07EF226AC0FC}"/>
              </a:ext>
            </a:extLst>
          </p:cNvPr>
          <p:cNvSpPr txBox="1">
            <a:spLocks/>
          </p:cNvSpPr>
          <p:nvPr/>
        </p:nvSpPr>
        <p:spPr>
          <a:xfrm>
            <a:off x="6938285" y="4679615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Protection Aspects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Corbel" panose="020B0503020204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914FD1F-FD64-2742-8D51-1AC7C51AFD7C}"/>
              </a:ext>
            </a:extLst>
          </p:cNvPr>
          <p:cNvSpPr/>
          <p:nvPr/>
        </p:nvSpPr>
        <p:spPr>
          <a:xfrm rot="16200000">
            <a:off x="7028689" y="5053215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59E447E-5E66-B44C-BCC1-6A9FC6A342E1}"/>
              </a:ext>
            </a:extLst>
          </p:cNvPr>
          <p:cNvSpPr/>
          <p:nvPr/>
        </p:nvSpPr>
        <p:spPr>
          <a:xfrm>
            <a:off x="6946234" y="5365162"/>
            <a:ext cx="4444007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Network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Fault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Violation of assumptions of traditional schemes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b="27718"/>
          <a:stretch/>
        </p:blipFill>
        <p:spPr>
          <a:xfrm>
            <a:off x="6938285" y="2541348"/>
            <a:ext cx="4311011" cy="162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smtClean="0"/>
              <a:t>V</a:t>
            </a:r>
            <a:r>
              <a:rPr lang="en-IN" sz="1050" dirty="0"/>
              <a:t>. </a:t>
            </a:r>
            <a:r>
              <a:rPr lang="en-IN" sz="1050" dirty="0" err="1"/>
              <a:t>Telukunta</a:t>
            </a:r>
            <a:r>
              <a:rPr lang="en-IN" sz="1050" dirty="0"/>
              <a:t>, J. Pradhan, A. Agrawal, M. Singh, and S. G. </a:t>
            </a:r>
            <a:r>
              <a:rPr lang="en-IN" sz="1050" dirty="0" err="1"/>
              <a:t>Srivani</a:t>
            </a:r>
            <a:r>
              <a:rPr lang="en-IN" sz="1050" dirty="0"/>
              <a:t>, “Protection challenges </a:t>
            </a:r>
            <a:r>
              <a:rPr lang="en-IN" sz="1050" dirty="0" smtClean="0"/>
              <a:t>under bulk </a:t>
            </a:r>
            <a:r>
              <a:rPr lang="en-IN" sz="1050" dirty="0"/>
              <a:t>penetration of renewable energy resources in power systems: A review,” CSEE journal </a:t>
            </a:r>
            <a:r>
              <a:rPr lang="en-IN" sz="1050" dirty="0" smtClean="0"/>
              <a:t>of power </a:t>
            </a:r>
            <a:r>
              <a:rPr lang="en-IN" sz="1050" dirty="0"/>
              <a:t>and energy systems, vol. 3, no. 4, pp. 365–379, 2017</a:t>
            </a:r>
          </a:p>
        </p:txBody>
      </p:sp>
    </p:spTree>
    <p:extLst>
      <p:ext uri="{BB962C8B-B14F-4D97-AF65-F5344CB8AC3E}">
        <p14:creationId xmlns:p14="http://schemas.microsoft.com/office/powerpoint/2010/main" val="19355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19076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References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6186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285750" y="2050471"/>
            <a:ext cx="11620499" cy="325982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Telukunta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J. Pradhan, A. Agrawal, M. Singh, and S. G.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Srivani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“Protection challenges under bulk penetration of renewable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energy resources 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 power systems: A review,” CSEE journal of power and energy systems, vol. 3, no. 4, pp. 365–379,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2017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E. McDermott, R. Fan, P.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Thekkumparambath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Mana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B. G.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Vyakaranam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T. Smith, J.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Hambrick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Z. Li, and A. Barnes, “Relaying for distribution and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microgrids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evolving from radial to bidirectional power flow,” Pacific Northwest National Lab.(PNNL), Richland, WA (United States), Tech. Rep.,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2019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Massoud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S. Ahmed, S. Finney, and B. Williams, “Inverter-based versus synchronous-based distributed generation; fault current limitation and protection issues,” in 2010 IEEE energy conversion congress and exposition. IEEE, 2010, pp.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58–63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Coffele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C. Booth, and A.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Dy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́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sko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“An adaptive overcurrent protection scheme for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distributionnetworks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,” IEEE transactions on power delivery, vol. 30, no. 2, pp. 561–568,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2014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Mishra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A. K. Pradhan, and P.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Bajpai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“Adaptive voltage restrained overcurrent relaying for protection of distribution system with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pv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plant,” in 2021 9th IEEE International Conference on Power Systems (ICPS). IEEE, 2021, pp. </a:t>
            </a: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1–5.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V. Lopes, M. J.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Davi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M.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Oleskovicz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G. B.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Fabris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“Importance of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emt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-type simulations for protection studies in power systems with inverter-based resources,” in 2022 Workshop on Communication Networks and Power Systems (WCNPS). IEEE, 2022, pp.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1–6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K.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Jia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Z. Yang, Y. Li, and T. Bi, “Impact of inverter-interfaced renewable energy generators on distance protection and an improved scheme,” IEEE Transactions on Industrial Electronics, vol. 66, no. 9, pp. 7078–7088,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2018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Y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 Liang, W. Li and W.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Zha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"Adaptive Mho Characteristic-Based Distance Protection for Lines Emanating From Photovoltaic Power Plants Under Unbalanced Faults," in IEEE Systems Journal, vol. 15, no. 3, pp. 3506-3516, Sept. 2021,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doi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: 10.1109/JSYST.2020.3015225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Haddadi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E.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Farantatos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I.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Kocar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U.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Karaagac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“Impact of inverter based resources on system protection,” Energies, vol. 14, no. 4, p. 1050, 2021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6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AD189DF-C75B-9F4E-8256-970B9D320B4C}"/>
              </a:ext>
            </a:extLst>
          </p:cNvPr>
          <p:cNvSpPr txBox="1">
            <a:spLocks/>
          </p:cNvSpPr>
          <p:nvPr/>
        </p:nvSpPr>
        <p:spPr>
          <a:xfrm>
            <a:off x="7343310" y="3607727"/>
            <a:ext cx="5221224" cy="83693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 smtClean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Questions?</a:t>
            </a:r>
            <a:endParaRPr lang="en-US" sz="6600" b="1" spc="-150" dirty="0">
              <a:solidFill>
                <a:schemeClr val="bg2">
                  <a:lumMod val="90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7750791-6BAF-234A-8856-6BBE222E90D6}"/>
              </a:ext>
            </a:extLst>
          </p:cNvPr>
          <p:cNvSpPr txBox="1">
            <a:spLocks/>
          </p:cNvSpPr>
          <p:nvPr/>
        </p:nvSpPr>
        <p:spPr>
          <a:xfrm>
            <a:off x="6318504" y="2778161"/>
            <a:ext cx="5696712" cy="94510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 smtClean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Thank You</a:t>
            </a:r>
            <a:endParaRPr lang="en-US" sz="6600" b="1" spc="-150" dirty="0">
              <a:solidFill>
                <a:srgbClr val="C00000"/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xmlns="" id="{AEAE19FF-35E9-F84A-839D-F6F77BDA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2" r="21544"/>
          <a:stretch/>
        </p:blipFill>
        <p:spPr>
          <a:xfrm>
            <a:off x="946150" y="0"/>
            <a:ext cx="39846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r="8712"/>
          <a:stretch/>
        </p:blipFill>
        <p:spPr>
          <a:xfrm>
            <a:off x="6849532" y="-5591"/>
            <a:ext cx="53594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4336278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DISTRIBUTION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6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Distribution System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 smtClean="0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</a:t>
            </a:r>
            <a:r>
              <a:rPr lang="en-IN" sz="1050" dirty="0" smtClean="0"/>
              <a:t>bidirectional </a:t>
            </a:r>
            <a:r>
              <a:rPr lang="en-IN" sz="1050" dirty="0"/>
              <a:t>power flow,” Pacific Northwest National Lab.(PNNL), Richland, WA (United States</a:t>
            </a:r>
            <a:r>
              <a:rPr lang="en-IN" sz="1050" dirty="0" smtClean="0"/>
              <a:t>), Tech</a:t>
            </a:r>
            <a:r>
              <a:rPr lang="en-IN" sz="1050" dirty="0"/>
              <a:t>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Fuse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Over current elements with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reclosers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schemes based on fault current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 of network plays role in coordination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Unidirectional power flow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True load </a:t>
            </a: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vs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net load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8" y="2048027"/>
            <a:ext cx="2451977" cy="1949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80" y="3831192"/>
            <a:ext cx="3153954" cy="27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Topology Related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 smtClean="0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</a:t>
            </a:r>
            <a:r>
              <a:rPr lang="en-IN" sz="1050" dirty="0" smtClean="0"/>
              <a:t>bidirectional </a:t>
            </a:r>
            <a:r>
              <a:rPr lang="en-IN" sz="1050" dirty="0"/>
              <a:t>power flow,” Pacific Northwest National Lab.(PNNL), Richland, WA (United States</a:t>
            </a:r>
            <a:r>
              <a:rPr lang="en-IN" sz="1050" dirty="0" smtClean="0"/>
              <a:t>), Tech</a:t>
            </a:r>
            <a:r>
              <a:rPr lang="en-IN" sz="1050" dirty="0"/>
              <a:t>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8845" y="2075133"/>
            <a:ext cx="5094736" cy="3615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534" y="2743199"/>
            <a:ext cx="5194921" cy="28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Topology Related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 smtClean="0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</a:t>
            </a:r>
            <a:r>
              <a:rPr lang="en-IN" sz="1050" dirty="0" smtClean="0"/>
              <a:t>bidirectional </a:t>
            </a:r>
            <a:r>
              <a:rPr lang="en-IN" sz="1050" dirty="0"/>
              <a:t>power flow,” Pacific Northwest National Lab.(PNNL), Richland, WA (United States</a:t>
            </a:r>
            <a:r>
              <a:rPr lang="en-IN" sz="1050" dirty="0" smtClean="0"/>
              <a:t>), Tech</a:t>
            </a:r>
            <a:r>
              <a:rPr lang="en-IN" sz="1050" dirty="0"/>
              <a:t>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881" y="2824506"/>
            <a:ext cx="4841649" cy="1950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4790" y="2743199"/>
            <a:ext cx="4427556" cy="20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Fault Current from Inverters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 smtClean="0"/>
              <a:t>Massoud</a:t>
            </a:r>
            <a:r>
              <a:rPr lang="en-IN" sz="1050" dirty="0"/>
              <a:t>, S. Ahmed, S. Finney, and B. Williams, “Inverter-based versus </a:t>
            </a:r>
            <a:r>
              <a:rPr lang="en-IN" sz="1050" dirty="0" smtClean="0"/>
              <a:t>synchronous-based distributed </a:t>
            </a:r>
            <a:r>
              <a:rPr lang="en-IN" sz="1050" dirty="0"/>
              <a:t>generation; fault current limitation and protection issues,” in 2010 IEEE energy </a:t>
            </a:r>
            <a:r>
              <a:rPr lang="en-IN" sz="1050" dirty="0" smtClean="0"/>
              <a:t>conversion </a:t>
            </a:r>
            <a:r>
              <a:rPr lang="en-IN" sz="1050" dirty="0"/>
              <a:t>congress and exposition. IEEE, 2010, pp. 58–63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982" y="2358833"/>
            <a:ext cx="5665415" cy="270223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078132" y="2497755"/>
            <a:ext cx="4128381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Main component of inverter is switches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Semi conductor switches are prone to high currents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Every inverter will be equipped with current limiting control to protect switches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Fault current is limited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Over Current Relay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47040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F. </a:t>
            </a:r>
            <a:r>
              <a:rPr lang="en-IN" sz="1050" dirty="0" err="1"/>
              <a:t>Coffele</a:t>
            </a:r>
            <a:r>
              <a:rPr lang="en-IN" sz="1050" dirty="0"/>
              <a:t>, C. Booth, and A. </a:t>
            </a:r>
            <a:r>
              <a:rPr lang="en-IN" sz="1050" dirty="0" err="1"/>
              <a:t>Dy</a:t>
            </a:r>
            <a:r>
              <a:rPr lang="en-IN" sz="1050" dirty="0"/>
              <a:t> ́</a:t>
            </a:r>
            <a:r>
              <a:rPr lang="en-IN" sz="1050" dirty="0" err="1"/>
              <a:t>sko</a:t>
            </a:r>
            <a:r>
              <a:rPr lang="en-IN" sz="1050" dirty="0"/>
              <a:t>, “An adaptive overcurrent protection scheme for </a:t>
            </a:r>
            <a:r>
              <a:rPr lang="en-IN" sz="1050" dirty="0" err="1" smtClean="0"/>
              <a:t>distributionnetworks</a:t>
            </a:r>
            <a:r>
              <a:rPr lang="en-IN" sz="1050" dirty="0"/>
              <a:t>,” IEEE transactions on power delivery, vol. 30, no. 2, pp. 561–568,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9302" y="2032734"/>
            <a:ext cx="3215311" cy="4216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982" y="2743199"/>
            <a:ext cx="8561581" cy="24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2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VR-OCR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223" y="2992250"/>
            <a:ext cx="4631195" cy="2131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7366" y="2733971"/>
            <a:ext cx="4975133" cy="2190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285" y="4988231"/>
            <a:ext cx="2495898" cy="4572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smtClean="0"/>
              <a:t>Mishra</a:t>
            </a:r>
            <a:r>
              <a:rPr lang="en-IN" sz="1050" dirty="0"/>
              <a:t>, A. K. Pradhan, and P. </a:t>
            </a:r>
            <a:r>
              <a:rPr lang="en-IN" sz="1050" dirty="0" err="1"/>
              <a:t>Bajpai</a:t>
            </a:r>
            <a:r>
              <a:rPr lang="en-IN" sz="1050" dirty="0"/>
              <a:t>, “Adaptive voltage restrained overcurrent relaying </a:t>
            </a:r>
            <a:r>
              <a:rPr lang="en-IN" sz="1050" dirty="0" smtClean="0"/>
              <a:t>for protection </a:t>
            </a:r>
            <a:r>
              <a:rPr lang="en-IN" sz="1050" dirty="0"/>
              <a:t>of distribution system with </a:t>
            </a:r>
            <a:r>
              <a:rPr lang="en-IN" sz="1050" dirty="0" err="1"/>
              <a:t>pv</a:t>
            </a:r>
            <a:r>
              <a:rPr lang="en-IN" sz="1050" dirty="0"/>
              <a:t> plant,” in 2021 9th IEEE International Conference </a:t>
            </a:r>
            <a:r>
              <a:rPr lang="en-IN" sz="1050" dirty="0" smtClean="0"/>
              <a:t>on Power </a:t>
            </a:r>
            <a:r>
              <a:rPr lang="en-IN" sz="1050" dirty="0"/>
              <a:t>Systems (ICPS). IEEE, 2021, pp. 1–5.</a:t>
            </a:r>
          </a:p>
        </p:txBody>
      </p:sp>
    </p:spTree>
    <p:extLst>
      <p:ext uri="{BB962C8B-B14F-4D97-AF65-F5344CB8AC3E}">
        <p14:creationId xmlns:p14="http://schemas.microsoft.com/office/powerpoint/2010/main" val="28527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ACA9169F24741960300EE7E179CBF" ma:contentTypeVersion="11" ma:contentTypeDescription="Create a new document." ma:contentTypeScope="" ma:versionID="54c8c706c11da1e000dda3f1eb013143">
  <xsd:schema xmlns:xsd="http://www.w3.org/2001/XMLSchema" xmlns:xs="http://www.w3.org/2001/XMLSchema" xmlns:p="http://schemas.microsoft.com/office/2006/metadata/properties" xmlns:ns2="f676eefc-c70f-44d5-9c82-a6ac291a9a04" targetNamespace="http://schemas.microsoft.com/office/2006/metadata/properties" ma:root="true" ma:fieldsID="8a65a8a62b540df1af627bc56c48d5b5" ns2:_="">
    <xsd:import namespace="f676eefc-c70f-44d5-9c82-a6ac291a9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6eefc-c70f-44d5-9c82-a6ac291a9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F3EC3B-8C20-496B-B0B0-3CC99F8957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3F7E51F-C385-4F28-A71F-42AB79AD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6eefc-c70f-44d5-9c82-a6ac291a9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4E7B5A-2672-4FF4-88BE-1FAD4D75FF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2891</TotalTime>
  <Words>1559</Words>
  <Application>Microsoft Office PowerPoint</Application>
  <PresentationFormat>Widescreen</PresentationFormat>
  <Paragraphs>157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Office Theme</vt:lpstr>
      <vt:lpstr>Protection of Renewable Penetrated Power System</vt:lpstr>
      <vt:lpstr>Introduction</vt:lpstr>
      <vt:lpstr>DISTRIBUTION</vt:lpstr>
      <vt:lpstr>Distribution System</vt:lpstr>
      <vt:lpstr>Topology Related</vt:lpstr>
      <vt:lpstr>Topology Related</vt:lpstr>
      <vt:lpstr>Fault Current from Inverters</vt:lpstr>
      <vt:lpstr>Adaptive Over Current Relay</vt:lpstr>
      <vt:lpstr>Adaptive VR-OCR</vt:lpstr>
      <vt:lpstr>TRANSMISSION</vt:lpstr>
      <vt:lpstr>Transmission System</vt:lpstr>
      <vt:lpstr>Phasor Domain Analysis</vt:lpstr>
      <vt:lpstr>Need for EMT Analysis</vt:lpstr>
      <vt:lpstr>Distance Protection</vt:lpstr>
      <vt:lpstr>Distance Protection</vt:lpstr>
      <vt:lpstr>Adaptive MHO Relay</vt:lpstr>
      <vt:lpstr>Line Current Differential</vt:lpstr>
      <vt:lpstr>Power Swing Blocking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Microsoft account</cp:lastModifiedBy>
  <cp:revision>191</cp:revision>
  <dcterms:created xsi:type="dcterms:W3CDTF">2021-09-07T17:43:47Z</dcterms:created>
  <dcterms:modified xsi:type="dcterms:W3CDTF">2023-12-17T02:23:54Z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0x0101005D4ACA9169F24741960300EE7E179CBF</vt:lpwstr>
  </property>
</Properties>
</file>